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6" r:id="rId2"/>
    <p:sldId id="299" r:id="rId3"/>
    <p:sldId id="270" r:id="rId4"/>
    <p:sldId id="362" r:id="rId5"/>
    <p:sldId id="320" r:id="rId6"/>
    <p:sldId id="366" r:id="rId7"/>
    <p:sldId id="372" r:id="rId8"/>
    <p:sldId id="373" r:id="rId9"/>
    <p:sldId id="288" r:id="rId10"/>
    <p:sldId id="355" r:id="rId11"/>
    <p:sldId id="266" r:id="rId12"/>
    <p:sldId id="259" r:id="rId13"/>
    <p:sldId id="258" r:id="rId14"/>
    <p:sldId id="322" r:id="rId15"/>
    <p:sldId id="323" r:id="rId16"/>
    <p:sldId id="378" r:id="rId17"/>
    <p:sldId id="379" r:id="rId18"/>
    <p:sldId id="291" r:id="rId19"/>
    <p:sldId id="354" r:id="rId20"/>
    <p:sldId id="305" r:id="rId21"/>
    <p:sldId id="306" r:id="rId22"/>
    <p:sldId id="369" r:id="rId23"/>
    <p:sldId id="308" r:id="rId24"/>
    <p:sldId id="310" r:id="rId25"/>
    <p:sldId id="376" r:id="rId26"/>
    <p:sldId id="377" r:id="rId27"/>
    <p:sldId id="316" r:id="rId28"/>
    <p:sldId id="35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Лицей №12</c:v>
                </c:pt>
                <c:pt idx="2">
                  <c:v>СОШ №10</c:v>
                </c:pt>
                <c:pt idx="3">
                  <c:v>СОШ №3</c:v>
                </c:pt>
                <c:pt idx="4">
                  <c:v>СОШ №13</c:v>
                </c:pt>
                <c:pt idx="5">
                  <c:v>СОШ №7</c:v>
                </c:pt>
                <c:pt idx="6">
                  <c:v>ООШ №1</c:v>
                </c:pt>
                <c:pt idx="7">
                  <c:v>СОШ №5</c:v>
                </c:pt>
                <c:pt idx="8">
                  <c:v>СОШ №2</c:v>
                </c:pt>
                <c:pt idx="9">
                  <c:v>СОШ №8</c:v>
                </c:pt>
                <c:pt idx="10">
                  <c:v>Гимназия №11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0.99</c:v>
                </c:pt>
                <c:pt idx="9">
                  <c:v>0.98</c:v>
                </c:pt>
                <c:pt idx="10">
                  <c:v>0.97</c:v>
                </c:pt>
                <c:pt idx="11">
                  <c:v>0.97</c:v>
                </c:pt>
              </c:numCache>
            </c:numRef>
          </c:val>
        </c:ser>
        <c:axId val="63896960"/>
        <c:axId val="62071936"/>
      </c:barChart>
      <c:catAx>
        <c:axId val="63896960"/>
        <c:scaling>
          <c:orientation val="minMax"/>
        </c:scaling>
        <c:axPos val="b"/>
        <c:tickLblPos val="nextTo"/>
        <c:crossAx val="62071936"/>
        <c:crosses val="autoZero"/>
        <c:auto val="1"/>
        <c:lblAlgn val="ctr"/>
        <c:lblOffset val="100"/>
      </c:catAx>
      <c:valAx>
        <c:axId val="6207193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38969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07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Н- Иштирякская ш –дет.сад</c:v>
                </c:pt>
                <c:pt idx="4">
                  <c:v>Ст – Иштерякская ООШ</c:v>
                </c:pt>
                <c:pt idx="5">
                  <c:v>Урдалинская ООШ</c:v>
                </c:pt>
                <c:pt idx="6">
                  <c:v>Куакбашская ООШ</c:v>
                </c:pt>
                <c:pt idx="7">
                  <c:v>Сугушлинская ООШ</c:v>
                </c:pt>
                <c:pt idx="8">
                  <c:v>Сарабикуловская ООШ</c:v>
                </c:pt>
                <c:pt idx="9">
                  <c:v>Керлигачская ООШ</c:v>
                </c:pt>
                <c:pt idx="10">
                  <c:v>Н. -Чершелин. ш – дет. сад</c:v>
                </c:pt>
                <c:pt idx="11">
                  <c:v>Н.Серёжкинская ООШ</c:v>
                </c:pt>
                <c:pt idx="12">
                  <c:v>Ивановская ООШ</c:v>
                </c:pt>
                <c:pt idx="13">
                  <c:v>Тимяшевская СОШ</c:v>
                </c:pt>
                <c:pt idx="14">
                  <c:v>Подлесная ООШ</c:v>
                </c:pt>
                <c:pt idx="15">
                  <c:v>Старо - Кувакская СОШ</c:v>
                </c:pt>
                <c:pt idx="16">
                  <c:v>Каркалинская ООШ</c:v>
                </c:pt>
                <c:pt idx="17">
                  <c:v>Шугуровская СОШ</c:v>
                </c:pt>
                <c:pt idx="18">
                  <c:v>Урмышлинская ООШ</c:v>
                </c:pt>
                <c:pt idx="19">
                  <c:v>Зай -Каратайская ООШ 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0.67</c:v>
                </c:pt>
              </c:numCache>
            </c:numRef>
          </c:val>
        </c:ser>
        <c:axId val="100696448"/>
        <c:axId val="100697984"/>
      </c:barChart>
      <c:catAx>
        <c:axId val="10069644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0697984"/>
        <c:crosses val="autoZero"/>
        <c:auto val="1"/>
        <c:lblAlgn val="ctr"/>
        <c:lblOffset val="100"/>
      </c:catAx>
      <c:valAx>
        <c:axId val="10069798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069644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8362591424590238E-2"/>
          <c:y val="0"/>
          <c:w val="0.91722922653296624"/>
          <c:h val="0.6484618589343006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>
                <c:manualLayout>
                  <c:x val="1.0160880609653103E-2"/>
                  <c:y val="-7.9365079365079413E-3"/>
                </c:manualLayout>
              </c:layout>
              <c:dLblPos val="outEnd"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>
              <c:idx val="7"/>
              <c:layout/>
              <c:showVal val="1"/>
            </c:dLbl>
            <c:dLbl>
              <c:idx val="8"/>
              <c:layout>
                <c:manualLayout>
                  <c:x val="0"/>
                  <c:y val="-1.058201058201058E-2"/>
                </c:manualLayout>
              </c:layout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№5</c:v>
                </c:pt>
                <c:pt idx="1">
                  <c:v>СОШ №2</c:v>
                </c:pt>
                <c:pt idx="2">
                  <c:v>СОШ №10</c:v>
                </c:pt>
                <c:pt idx="3">
                  <c:v>СОШ №6</c:v>
                </c:pt>
                <c:pt idx="4">
                  <c:v>СОШ №13</c:v>
                </c:pt>
                <c:pt idx="5">
                  <c:v>СОШ №8</c:v>
                </c:pt>
                <c:pt idx="6">
                  <c:v>СОШ №4</c:v>
                </c:pt>
                <c:pt idx="7">
                  <c:v>Лицей №12</c:v>
                </c:pt>
                <c:pt idx="8">
                  <c:v>СОШ №7</c:v>
                </c:pt>
                <c:pt idx="9">
                  <c:v>СОШ №3</c:v>
                </c:pt>
                <c:pt idx="10">
                  <c:v>ООШ №1</c:v>
                </c:pt>
                <c:pt idx="11">
                  <c:v>Гимназия №11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0.95</c:v>
                </c:pt>
                <c:pt idx="1">
                  <c:v>0.95</c:v>
                </c:pt>
                <c:pt idx="2">
                  <c:v>0.89</c:v>
                </c:pt>
                <c:pt idx="3">
                  <c:v>0.89</c:v>
                </c:pt>
                <c:pt idx="4">
                  <c:v>0.83</c:v>
                </c:pt>
                <c:pt idx="5">
                  <c:v>0.81</c:v>
                </c:pt>
                <c:pt idx="6">
                  <c:v>0.81</c:v>
                </c:pt>
                <c:pt idx="7">
                  <c:v>0.8</c:v>
                </c:pt>
                <c:pt idx="8">
                  <c:v>0.78</c:v>
                </c:pt>
                <c:pt idx="9">
                  <c:v>0.75</c:v>
                </c:pt>
                <c:pt idx="10">
                  <c:v>0.72</c:v>
                </c:pt>
                <c:pt idx="11">
                  <c:v>0.72</c:v>
                </c:pt>
              </c:numCache>
            </c:numRef>
          </c:val>
        </c:ser>
        <c:axId val="100902016"/>
        <c:axId val="100903552"/>
      </c:barChart>
      <c:catAx>
        <c:axId val="100902016"/>
        <c:scaling>
          <c:orientation val="minMax"/>
        </c:scaling>
        <c:axPos val="b"/>
        <c:tickLblPos val="nextTo"/>
        <c:crossAx val="100903552"/>
        <c:crosses val="autoZero"/>
        <c:auto val="1"/>
        <c:lblAlgn val="ctr"/>
        <c:lblOffset val="100"/>
      </c:catAx>
      <c:valAx>
        <c:axId val="10090355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09020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0125300909985943"/>
          <c:y val="2.9100529100529089E-2"/>
          <c:w val="0.88368963541755585"/>
          <c:h val="0.65943944506936669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>
              <c:idx val="7"/>
              <c:layout>
                <c:manualLayout>
                  <c:x val="0"/>
                  <c:y val="-5.2910052910052734E-3"/>
                </c:manualLayout>
              </c:layout>
              <c:showVal val="1"/>
            </c:dLbl>
            <c:dLbl>
              <c:idx val="8"/>
              <c:layout>
                <c:manualLayout>
                  <c:x val="-1.5057355482584161E-3"/>
                  <c:y val="-5.2910052910052734E-3"/>
                </c:manualLayout>
              </c:layout>
              <c:showVal val="1"/>
            </c:dLbl>
            <c:dLbl>
              <c:idx val="9"/>
              <c:layout>
                <c:manualLayout>
                  <c:x val="-3.0114710965169749E-3"/>
                  <c:y val="-5.2910052910052734E-3"/>
                </c:manualLayout>
              </c:layout>
              <c:showVal val="1"/>
            </c:dLbl>
            <c:dLbl>
              <c:idx val="10"/>
              <c:layout>
                <c:manualLayout>
                  <c:x val="3.0114710965169749E-3"/>
                  <c:y val="-5.2910052910052734E-3"/>
                </c:manualLayout>
              </c:layout>
              <c:showVal val="1"/>
            </c:dLbl>
            <c:dLbl>
              <c:idx val="11"/>
              <c:layout>
                <c:manualLayout>
                  <c:x val="0"/>
                  <c:y val="-1.058201058201058E-2"/>
                </c:manualLayout>
              </c:layout>
              <c:showVal val="1"/>
            </c:dLbl>
            <c:dLbl>
              <c:idx val="12"/>
              <c:layout>
                <c:manualLayout>
                  <c:x val="0"/>
                  <c:y val="5.2910052910053193E-3"/>
                </c:manualLayout>
              </c:layout>
              <c:showVal val="1"/>
            </c:dLbl>
            <c:dLbl>
              <c:idx val="13"/>
              <c:layout>
                <c:manualLayout>
                  <c:x val="-1.5057355482584701E-3"/>
                  <c:y val="7.9365079365079604E-3"/>
                </c:manualLayout>
              </c:layout>
              <c:showVal val="1"/>
            </c:dLbl>
            <c:dLbl>
              <c:idx val="14"/>
              <c:layout>
                <c:manualLayout>
                  <c:x val="-3.0114710965169749E-3"/>
                  <c:y val="7.9365079365079604E-3"/>
                </c:manualLayout>
              </c:layout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dLbl>
              <c:idx val="19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Н - Иштирякская ш- д. сад</c:v>
                </c:pt>
                <c:pt idx="1">
                  <c:v>Н–Чершелин. ш.– дет. сад</c:v>
                </c:pt>
                <c:pt idx="2">
                  <c:v>Урдалинская ООШ</c:v>
                </c:pt>
                <c:pt idx="3">
                  <c:v>Н.Серёжкинская ООШ</c:v>
                </c:pt>
                <c:pt idx="4">
                  <c:v>Сугушлинская ООШ</c:v>
                </c:pt>
                <c:pt idx="5">
                  <c:v>Тимяшевская СОШ</c:v>
                </c:pt>
                <c:pt idx="6">
                  <c:v>Шугуровская СОШ </c:v>
                </c:pt>
                <c:pt idx="7">
                  <c:v>СОШ им. Горького</c:v>
                </c:pt>
                <c:pt idx="8">
                  <c:v>Керлигачская ООШ</c:v>
                </c:pt>
                <c:pt idx="9">
                  <c:v>Зай-Каратайская ООШ</c:v>
                </c:pt>
                <c:pt idx="10">
                  <c:v>Ст – Иштерякская ООШ</c:v>
                </c:pt>
                <c:pt idx="11">
                  <c:v>Куакбашская ООШ</c:v>
                </c:pt>
                <c:pt idx="12">
                  <c:v>Федотовская ООШ</c:v>
                </c:pt>
                <c:pt idx="13">
                  <c:v>Ивановская ООШ</c:v>
                </c:pt>
                <c:pt idx="14">
                  <c:v>Старо - Кувакская СОШ</c:v>
                </c:pt>
                <c:pt idx="15">
                  <c:v>Н– Чершелинская ООШ</c:v>
                </c:pt>
                <c:pt idx="16">
                  <c:v>Подлесная ООШ</c:v>
                </c:pt>
                <c:pt idx="17">
                  <c:v>Каркалинская ООШ</c:v>
                </c:pt>
                <c:pt idx="18">
                  <c:v>Сарабикуловская ООШ</c:v>
                </c:pt>
                <c:pt idx="19">
                  <c:v>Урмышлинская ООШ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0.87</c:v>
                </c:pt>
                <c:pt idx="6">
                  <c:v>0.84</c:v>
                </c:pt>
                <c:pt idx="7">
                  <c:v>0.83</c:v>
                </c:pt>
                <c:pt idx="8">
                  <c:v>0.8</c:v>
                </c:pt>
                <c:pt idx="9">
                  <c:v>0.8</c:v>
                </c:pt>
                <c:pt idx="10">
                  <c:v>0.75</c:v>
                </c:pt>
                <c:pt idx="11">
                  <c:v>0.75</c:v>
                </c:pt>
                <c:pt idx="12">
                  <c:v>0.75</c:v>
                </c:pt>
                <c:pt idx="13">
                  <c:v>0.75</c:v>
                </c:pt>
                <c:pt idx="14">
                  <c:v>0.67</c:v>
                </c:pt>
                <c:pt idx="15">
                  <c:v>0.67</c:v>
                </c:pt>
                <c:pt idx="16">
                  <c:v>0.63</c:v>
                </c:pt>
                <c:pt idx="17">
                  <c:v>0.6</c:v>
                </c:pt>
                <c:pt idx="18">
                  <c:v>0.6</c:v>
                </c:pt>
                <c:pt idx="19">
                  <c:v>0.5</c:v>
                </c:pt>
                <c:pt idx="20">
                  <c:v>0.33</c:v>
                </c:pt>
              </c:numCache>
            </c:numRef>
          </c:val>
        </c:ser>
        <c:axId val="100797056"/>
        <c:axId val="100843904"/>
      </c:barChart>
      <c:catAx>
        <c:axId val="100797056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0843904"/>
        <c:crosses val="autoZero"/>
        <c:auto val="1"/>
        <c:lblAlgn val="ctr"/>
        <c:lblOffset val="100"/>
      </c:catAx>
      <c:valAx>
        <c:axId val="10084390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0797056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396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Н- Иштирякская ш –дет.сад</c:v>
                </c:pt>
                <c:pt idx="4">
                  <c:v>Ст – Иштерякская ООШ</c:v>
                </c:pt>
                <c:pt idx="5">
                  <c:v>Урдалинская ООШ</c:v>
                </c:pt>
                <c:pt idx="6">
                  <c:v>Куакбашская ООШ</c:v>
                </c:pt>
                <c:pt idx="7">
                  <c:v>Сугушлинская ООШ</c:v>
                </c:pt>
                <c:pt idx="8">
                  <c:v>Сарабикуловская ООШ</c:v>
                </c:pt>
                <c:pt idx="9">
                  <c:v>Керлигачская ООШ</c:v>
                </c:pt>
                <c:pt idx="10">
                  <c:v>Н. -Чершелин. ш – дет. сад</c:v>
                </c:pt>
                <c:pt idx="11">
                  <c:v>Н.Серёжкинская ООШ</c:v>
                </c:pt>
                <c:pt idx="12">
                  <c:v>Тимяшевская СОШ</c:v>
                </c:pt>
                <c:pt idx="13">
                  <c:v>Подлесная ООШ</c:v>
                </c:pt>
                <c:pt idx="14">
                  <c:v>Старо - Кувакская СОШ</c:v>
                </c:pt>
                <c:pt idx="15">
                  <c:v>Каркалинская ООШ</c:v>
                </c:pt>
                <c:pt idx="16">
                  <c:v>Урмышлинская ООШ</c:v>
                </c:pt>
                <c:pt idx="17">
                  <c:v>Шугуровская СОШ</c:v>
                </c:pt>
                <c:pt idx="18">
                  <c:v>Зай -Каратайская ООШ </c:v>
                </c:pt>
                <c:pt idx="19">
                  <c:v>Ивановская ООШ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0.67</c:v>
                </c:pt>
              </c:numCache>
            </c:numRef>
          </c:val>
        </c:ser>
        <c:axId val="67532288"/>
        <c:axId val="67533824"/>
      </c:barChart>
      <c:catAx>
        <c:axId val="6753228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7533824"/>
        <c:crosses val="autoZero"/>
        <c:auto val="1"/>
        <c:lblAlgn val="ctr"/>
        <c:lblOffset val="100"/>
      </c:catAx>
      <c:valAx>
        <c:axId val="6753382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753228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4666930631823896E-2"/>
          <c:y val="3.2521815630338083E-2"/>
          <c:w val="0.93533311295216726"/>
          <c:h val="0.713639753364200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№8</c:v>
                </c:pt>
                <c:pt idx="2">
                  <c:v>СОШ №2</c:v>
                </c:pt>
                <c:pt idx="3">
                  <c:v>СОШ №10</c:v>
                </c:pt>
                <c:pt idx="4">
                  <c:v>СОШ №13</c:v>
                </c:pt>
                <c:pt idx="5">
                  <c:v>СОШ №6</c:v>
                </c:pt>
                <c:pt idx="6">
                  <c:v>СОШ №5</c:v>
                </c:pt>
                <c:pt idx="7">
                  <c:v>СОШ №3</c:v>
                </c:pt>
                <c:pt idx="8">
                  <c:v>СОШ №7</c:v>
                </c:pt>
                <c:pt idx="9">
                  <c:v>Гимназия №11</c:v>
                </c:pt>
                <c:pt idx="10">
                  <c:v>СОШ №4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0.82</c:v>
                </c:pt>
                <c:pt idx="1">
                  <c:v>0.81</c:v>
                </c:pt>
                <c:pt idx="2">
                  <c:v>0.79</c:v>
                </c:pt>
                <c:pt idx="3">
                  <c:v>0.79</c:v>
                </c:pt>
                <c:pt idx="4">
                  <c:v>0.79</c:v>
                </c:pt>
                <c:pt idx="5">
                  <c:v>0.77</c:v>
                </c:pt>
                <c:pt idx="6">
                  <c:v>0.75</c:v>
                </c:pt>
                <c:pt idx="7">
                  <c:v>0.69</c:v>
                </c:pt>
                <c:pt idx="8">
                  <c:v>0.67</c:v>
                </c:pt>
                <c:pt idx="9">
                  <c:v>0.65</c:v>
                </c:pt>
                <c:pt idx="10">
                  <c:v>0.65</c:v>
                </c:pt>
                <c:pt idx="11">
                  <c:v>0.63</c:v>
                </c:pt>
              </c:numCache>
            </c:numRef>
          </c:val>
        </c:ser>
        <c:axId val="67258624"/>
        <c:axId val="67264512"/>
      </c:barChart>
      <c:catAx>
        <c:axId val="672586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7264512"/>
        <c:crosses val="autoZero"/>
        <c:auto val="1"/>
        <c:lblAlgn val="ctr"/>
        <c:lblOffset val="100"/>
      </c:catAx>
      <c:valAx>
        <c:axId val="6726451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7258624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Н- Иштирякская ш –дет.сад</c:v>
                </c:pt>
                <c:pt idx="1">
                  <c:v>Н.Серёжкинская ООШ</c:v>
                </c:pt>
                <c:pt idx="2">
                  <c:v>Н. -Чершелин. ш – дет. сад</c:v>
                </c:pt>
                <c:pt idx="3">
                  <c:v>Тимяшевская СОШ</c:v>
                </c:pt>
                <c:pt idx="4">
                  <c:v>Н – Чершелинская ООШ</c:v>
                </c:pt>
                <c:pt idx="5">
                  <c:v>Шугуровская СОШ </c:v>
                </c:pt>
                <c:pt idx="6">
                  <c:v>Сарабикуловская ООШ</c:v>
                </c:pt>
                <c:pt idx="7">
                  <c:v>Зай -Каратайская ООШ </c:v>
                </c:pt>
                <c:pt idx="8">
                  <c:v>СОШ им. Горького</c:v>
                </c:pt>
                <c:pt idx="9">
                  <c:v>Ст – Иштерякская ООШ</c:v>
                </c:pt>
                <c:pt idx="10">
                  <c:v>Федотовская ООШ</c:v>
                </c:pt>
                <c:pt idx="11">
                  <c:v>Куакбашская ООШ</c:v>
                </c:pt>
                <c:pt idx="12">
                  <c:v>Урдалинская ООШ</c:v>
                </c:pt>
                <c:pt idx="13">
                  <c:v>Старо - Кувакская СОШ</c:v>
                </c:pt>
                <c:pt idx="14">
                  <c:v>Подлесная ООШ</c:v>
                </c:pt>
                <c:pt idx="15">
                  <c:v>Керлигачская ООШ</c:v>
                </c:pt>
                <c:pt idx="16">
                  <c:v>Каркалинская ООШ</c:v>
                </c:pt>
                <c:pt idx="17">
                  <c:v>Урмышлинская ООШ</c:v>
                </c:pt>
                <c:pt idx="18">
                  <c:v>Ивановская ООШ</c:v>
                </c:pt>
                <c:pt idx="19">
                  <c:v>Сугушлинская ООШ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0.83</c:v>
                </c:pt>
                <c:pt idx="4">
                  <c:v>0.83</c:v>
                </c:pt>
                <c:pt idx="5">
                  <c:v>0.82</c:v>
                </c:pt>
                <c:pt idx="6">
                  <c:v>0.8</c:v>
                </c:pt>
                <c:pt idx="7">
                  <c:v>0.8</c:v>
                </c:pt>
                <c:pt idx="8">
                  <c:v>0.75</c:v>
                </c:pt>
                <c:pt idx="9">
                  <c:v>0.75</c:v>
                </c:pt>
                <c:pt idx="10">
                  <c:v>0.75</c:v>
                </c:pt>
                <c:pt idx="11">
                  <c:v>0.68</c:v>
                </c:pt>
                <c:pt idx="12">
                  <c:v>0.67</c:v>
                </c:pt>
                <c:pt idx="13">
                  <c:v>0.67</c:v>
                </c:pt>
                <c:pt idx="14">
                  <c:v>0.63</c:v>
                </c:pt>
                <c:pt idx="15">
                  <c:v>0.6</c:v>
                </c:pt>
                <c:pt idx="16">
                  <c:v>0.6</c:v>
                </c:pt>
                <c:pt idx="17">
                  <c:v>0.5</c:v>
                </c:pt>
                <c:pt idx="18">
                  <c:v>0.5</c:v>
                </c:pt>
                <c:pt idx="19">
                  <c:v>0.5</c:v>
                </c:pt>
                <c:pt idx="20">
                  <c:v>0.44</c:v>
                </c:pt>
              </c:numCache>
            </c:numRef>
          </c:val>
        </c:ser>
        <c:dLbls>
          <c:showVal val="1"/>
        </c:dLbls>
        <c:axId val="67560192"/>
        <c:axId val="67561728"/>
      </c:barChart>
      <c:catAx>
        <c:axId val="6756019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7561728"/>
        <c:crosses val="autoZero"/>
        <c:auto val="1"/>
        <c:lblAlgn val="ctr"/>
        <c:lblOffset val="100"/>
      </c:catAx>
      <c:valAx>
        <c:axId val="6756172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7560192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№6</c:v>
                </c:pt>
                <c:pt idx="2">
                  <c:v>СОШ №10</c:v>
                </c:pt>
                <c:pt idx="3">
                  <c:v>СОШ №13</c:v>
                </c:pt>
                <c:pt idx="4">
                  <c:v>СОШ №7</c:v>
                </c:pt>
                <c:pt idx="5">
                  <c:v>ООШ №1</c:v>
                </c:pt>
                <c:pt idx="6">
                  <c:v>Гимназия №11</c:v>
                </c:pt>
                <c:pt idx="7">
                  <c:v>СОШ №8</c:v>
                </c:pt>
                <c:pt idx="8">
                  <c:v>СОШ №4</c:v>
                </c:pt>
                <c:pt idx="9">
                  <c:v>СОШ №2</c:v>
                </c:pt>
                <c:pt idx="10">
                  <c:v>СОШ №3</c:v>
                </c:pt>
                <c:pt idx="11">
                  <c:v>СОШ №5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0.99</c:v>
                </c:pt>
                <c:pt idx="7">
                  <c:v>0.98</c:v>
                </c:pt>
                <c:pt idx="8">
                  <c:v>0.97</c:v>
                </c:pt>
                <c:pt idx="9">
                  <c:v>0.96</c:v>
                </c:pt>
                <c:pt idx="10">
                  <c:v>0.96</c:v>
                </c:pt>
                <c:pt idx="11">
                  <c:v>0.95</c:v>
                </c:pt>
              </c:numCache>
            </c:numRef>
          </c:val>
        </c:ser>
        <c:axId val="91270144"/>
        <c:axId val="94474240"/>
      </c:barChart>
      <c:catAx>
        <c:axId val="91270144"/>
        <c:scaling>
          <c:orientation val="minMax"/>
        </c:scaling>
        <c:axPos val="b"/>
        <c:tickLblPos val="nextTo"/>
        <c:crossAx val="94474240"/>
        <c:crosses val="autoZero"/>
        <c:auto val="1"/>
        <c:lblAlgn val="ctr"/>
        <c:lblOffset val="100"/>
      </c:catAx>
      <c:valAx>
        <c:axId val="9447424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127014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Лист1!$D$1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385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Лист1!$C$2:$C$22</c:f>
              <c:strCache>
                <c:ptCount val="21"/>
                <c:pt idx="0">
                  <c:v>Федотовская ООШ</c:v>
                </c:pt>
                <c:pt idx="1">
                  <c:v>Н – Чершелинская ООШ</c:v>
                </c:pt>
                <c:pt idx="2">
                  <c:v>Н- Иштирякская ш –дет.сад</c:v>
                </c:pt>
                <c:pt idx="3">
                  <c:v>Урдалинская ООШ</c:v>
                </c:pt>
                <c:pt idx="4">
                  <c:v>Куакбашская ООШ</c:v>
                </c:pt>
                <c:pt idx="5">
                  <c:v>Сугушлинская ООШ</c:v>
                </c:pt>
                <c:pt idx="6">
                  <c:v>Керлигачская ООШ</c:v>
                </c:pt>
                <c:pt idx="7">
                  <c:v>Н. -Чершелин. ш – дет. сад</c:v>
                </c:pt>
                <c:pt idx="8">
                  <c:v>Н.Серёжкинская ООШ</c:v>
                </c:pt>
                <c:pt idx="9">
                  <c:v>Тимяшевская СОШ</c:v>
                </c:pt>
                <c:pt idx="10">
                  <c:v>Подлесная ООШ</c:v>
                </c:pt>
                <c:pt idx="11">
                  <c:v>Каркалинская ООШ </c:v>
                </c:pt>
                <c:pt idx="12">
                  <c:v>Старо - Кувакская СОШ</c:v>
                </c:pt>
                <c:pt idx="13">
                  <c:v>Шугуровская СОШ </c:v>
                </c:pt>
                <c:pt idx="14">
                  <c:v>Ст – Иштерякская ООШ</c:v>
                </c:pt>
                <c:pt idx="15">
                  <c:v>СОШ им. Горького</c:v>
                </c:pt>
                <c:pt idx="16">
                  <c:v>Сарабикуловская ООШ</c:v>
                </c:pt>
                <c:pt idx="17">
                  <c:v>Зай- Каратайская ООШ</c:v>
                </c:pt>
                <c:pt idx="18">
                  <c:v>Урмышлинская ООШ</c:v>
                </c:pt>
                <c:pt idx="19">
                  <c:v>Ивановская ООШ</c:v>
                </c:pt>
                <c:pt idx="20">
                  <c:v>Ст-Письмянская ООШ</c:v>
                </c:pt>
              </c:strCache>
            </c:strRef>
          </c:cat>
          <c:val>
            <c:numRef>
              <c:f>Лист1!$D$2:$D$22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0.88</c:v>
                </c:pt>
                <c:pt idx="19">
                  <c:v>0.75</c:v>
                </c:pt>
                <c:pt idx="20">
                  <c:v>0.67</c:v>
                </c:pt>
              </c:numCache>
            </c:numRef>
          </c:val>
        </c:ser>
        <c:axId val="94344704"/>
        <c:axId val="94346240"/>
      </c:barChart>
      <c:catAx>
        <c:axId val="9434470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4346240"/>
        <c:crosses val="autoZero"/>
        <c:auto val="1"/>
        <c:lblAlgn val="ctr"/>
        <c:lblOffset val="100"/>
      </c:catAx>
      <c:valAx>
        <c:axId val="9434624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4344704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4198695583503829E-2"/>
          <c:y val="0"/>
          <c:w val="0.93580130441651233"/>
          <c:h val="0.6369201766446190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№8</c:v>
                </c:pt>
                <c:pt idx="1">
                  <c:v>СОШ №10</c:v>
                </c:pt>
                <c:pt idx="2">
                  <c:v>СОШ №2</c:v>
                </c:pt>
                <c:pt idx="3">
                  <c:v>СОШ №6</c:v>
                </c:pt>
                <c:pt idx="4">
                  <c:v>Лицей №12</c:v>
                </c:pt>
                <c:pt idx="5">
                  <c:v>СОШ №7</c:v>
                </c:pt>
                <c:pt idx="6">
                  <c:v>СОШ №5</c:v>
                </c:pt>
                <c:pt idx="7">
                  <c:v>СОШ №13</c:v>
                </c:pt>
                <c:pt idx="8">
                  <c:v>Гимназия №11</c:v>
                </c:pt>
                <c:pt idx="9">
                  <c:v>ООШ №1</c:v>
                </c:pt>
                <c:pt idx="10">
                  <c:v>СОШ №3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0.84</c:v>
                </c:pt>
                <c:pt idx="1">
                  <c:v>0.77</c:v>
                </c:pt>
                <c:pt idx="2">
                  <c:v>0.77</c:v>
                </c:pt>
                <c:pt idx="3">
                  <c:v>0.75</c:v>
                </c:pt>
                <c:pt idx="4">
                  <c:v>0.74</c:v>
                </c:pt>
                <c:pt idx="5">
                  <c:v>0.74</c:v>
                </c:pt>
                <c:pt idx="6">
                  <c:v>0.73</c:v>
                </c:pt>
                <c:pt idx="7">
                  <c:v>0.71</c:v>
                </c:pt>
                <c:pt idx="8">
                  <c:v>0.66</c:v>
                </c:pt>
                <c:pt idx="9">
                  <c:v>0.63</c:v>
                </c:pt>
                <c:pt idx="10">
                  <c:v>0.61</c:v>
                </c:pt>
                <c:pt idx="11">
                  <c:v>0.59</c:v>
                </c:pt>
              </c:numCache>
            </c:numRef>
          </c:val>
        </c:ser>
        <c:axId val="97827072"/>
        <c:axId val="97837056"/>
      </c:barChart>
      <c:catAx>
        <c:axId val="978270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7837056"/>
        <c:crosses val="autoZero"/>
        <c:auto val="1"/>
        <c:lblAlgn val="ctr"/>
        <c:lblOffset val="100"/>
      </c:catAx>
      <c:valAx>
        <c:axId val="97837056"/>
        <c:scaling>
          <c:orientation val="minMax"/>
        </c:scaling>
        <c:delete val="1"/>
        <c:axPos val="l"/>
        <c:numFmt formatCode="0%" sourceLinked="1"/>
        <c:tickLblPos val="nextTo"/>
        <c:crossAx val="978270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Н. -Чершелин. ш – дет. сад</c:v>
                </c:pt>
                <c:pt idx="1">
                  <c:v>Н- Иштирякская ш –дет.сад</c:v>
                </c:pt>
                <c:pt idx="2">
                  <c:v>Н.Серёжкинская ООШ</c:v>
                </c:pt>
                <c:pt idx="3">
                  <c:v>Н – Чершелинская ООШ</c:v>
                </c:pt>
                <c:pt idx="4">
                  <c:v>Шугуровская СОШ </c:v>
                </c:pt>
                <c:pt idx="5">
                  <c:v>Зай - Каратайская ООШ </c:v>
                </c:pt>
                <c:pt idx="6">
                  <c:v>Тимяшевская СОШ</c:v>
                </c:pt>
                <c:pt idx="7">
                  <c:v>Старо - Кувакская СОШ</c:v>
                </c:pt>
                <c:pt idx="8">
                  <c:v>Федотовская ООШ</c:v>
                </c:pt>
                <c:pt idx="9">
                  <c:v>Урмышлинская ООШ</c:v>
                </c:pt>
                <c:pt idx="10">
                  <c:v>Ст – Иштерякская ООШ</c:v>
                </c:pt>
                <c:pt idx="11">
                  <c:v>Куакбашская ООШ</c:v>
                </c:pt>
                <c:pt idx="12">
                  <c:v>Подлесная ООШ</c:v>
                </c:pt>
                <c:pt idx="13">
                  <c:v>Керлигачская ООШ</c:v>
                </c:pt>
                <c:pt idx="14">
                  <c:v>Сарабикуловская ООШ</c:v>
                </c:pt>
                <c:pt idx="15">
                  <c:v>Каркалинская ООШ</c:v>
                </c:pt>
                <c:pt idx="16">
                  <c:v>СОШ им. Горького</c:v>
                </c:pt>
                <c:pt idx="17">
                  <c:v>Сугушлинская ООШ</c:v>
                </c:pt>
                <c:pt idx="18">
                  <c:v>Ивановская ООШ</c:v>
                </c:pt>
                <c:pt idx="19">
                  <c:v>Ст-Письмянская ООШ</c:v>
                </c:pt>
                <c:pt idx="20">
                  <c:v>Урдалинская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0.83</c:v>
                </c:pt>
                <c:pt idx="3">
                  <c:v>0.83</c:v>
                </c:pt>
                <c:pt idx="4">
                  <c:v>0.81</c:v>
                </c:pt>
                <c:pt idx="5">
                  <c:v>0.8</c:v>
                </c:pt>
                <c:pt idx="6">
                  <c:v>0.78</c:v>
                </c:pt>
                <c:pt idx="7">
                  <c:v>0.78</c:v>
                </c:pt>
                <c:pt idx="8">
                  <c:v>0.75</c:v>
                </c:pt>
                <c:pt idx="9">
                  <c:v>0.75</c:v>
                </c:pt>
                <c:pt idx="10">
                  <c:v>0.75</c:v>
                </c:pt>
                <c:pt idx="11">
                  <c:v>0.68</c:v>
                </c:pt>
                <c:pt idx="12">
                  <c:v>0.63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  <c:pt idx="19">
                  <c:v>0.44</c:v>
                </c:pt>
                <c:pt idx="20">
                  <c:v>0.33</c:v>
                </c:pt>
              </c:numCache>
            </c:numRef>
          </c:val>
        </c:ser>
        <c:dLbls>
          <c:showVal val="1"/>
        </c:dLbls>
        <c:axId val="98119680"/>
        <c:axId val="98121216"/>
      </c:barChart>
      <c:catAx>
        <c:axId val="98119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8121216"/>
        <c:crosses val="autoZero"/>
        <c:auto val="1"/>
        <c:lblAlgn val="ctr"/>
        <c:lblOffset val="100"/>
      </c:catAx>
      <c:valAx>
        <c:axId val="9812121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8119680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№13</c:v>
                </c:pt>
                <c:pt idx="1">
                  <c:v>СОШ №6</c:v>
                </c:pt>
                <c:pt idx="2">
                  <c:v>СОШ №10</c:v>
                </c:pt>
                <c:pt idx="3">
                  <c:v>СОШ №5</c:v>
                </c:pt>
                <c:pt idx="4">
                  <c:v>Лицей №12</c:v>
                </c:pt>
                <c:pt idx="5">
                  <c:v>СОШ №7</c:v>
                </c:pt>
                <c:pt idx="6">
                  <c:v>ООШ №1</c:v>
                </c:pt>
                <c:pt idx="7">
                  <c:v>СОШ №2</c:v>
                </c:pt>
                <c:pt idx="8">
                  <c:v>Гимназия №11</c:v>
                </c:pt>
                <c:pt idx="9">
                  <c:v>СОШ №8</c:v>
                </c:pt>
                <c:pt idx="10">
                  <c:v>СОШ №4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0.99</c:v>
                </c:pt>
                <c:pt idx="8">
                  <c:v>0.99</c:v>
                </c:pt>
                <c:pt idx="9">
                  <c:v>0.98</c:v>
                </c:pt>
                <c:pt idx="10">
                  <c:v>0.97</c:v>
                </c:pt>
                <c:pt idx="11">
                  <c:v>0.96</c:v>
                </c:pt>
              </c:numCache>
            </c:numRef>
          </c:val>
        </c:ser>
        <c:axId val="98105984"/>
        <c:axId val="100663680"/>
      </c:barChart>
      <c:catAx>
        <c:axId val="981059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0663680"/>
        <c:crosses val="autoZero"/>
        <c:auto val="1"/>
        <c:lblAlgn val="ctr"/>
        <c:lblOffset val="100"/>
      </c:catAx>
      <c:valAx>
        <c:axId val="10066368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81059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0.16006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35005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–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75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0.16006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35001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–73%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0.16082</cdr:x>
      <cdr:y>0.07693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35646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</a:rPr>
            <a:t>ЛМР – </a:t>
          </a:r>
          <a:r>
            <a:rPr lang="ru-RU" b="1" dirty="0" smtClean="0">
              <a:solidFill>
                <a:srgbClr val="0070C0"/>
              </a:solidFill>
            </a:rPr>
            <a:t>83%</a:t>
          </a:r>
          <a:endParaRPr lang="ru-RU" b="1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0.00903</cdr:x>
      <cdr:y>0.23275</cdr:y>
    </cdr:from>
    <cdr:to>
      <cdr:x>1</cdr:x>
      <cdr:y>0.24227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 flipV="1">
          <a:off x="76202" y="1117318"/>
          <a:ext cx="8358213" cy="45719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70C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12.06.2017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проверочных  работ по предметам  учащихся 2 классов за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четверть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проверочных работ по математике и  запланировать систему мер, направленных на улучшение и стабилизацию результатов учащихся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2017-2018 учебном году;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65922" y="785794"/>
            <a:ext cx="7478078" cy="24669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Всего учащихся по муниципальному району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940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931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99%)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280(30%)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404(43%)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46 %) 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233(25,5%)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24%)        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14(1,5%)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(3%)    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98,5%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97%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73,4%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73%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Средняя оценка –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4,0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3,9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85776"/>
            <a:ext cx="7498080" cy="17034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Успеваемость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142976" y="1571612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000108"/>
          <a:ext cx="757242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86446" y="1643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7643834" y="1029756"/>
            <a:ext cx="150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73%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714356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1000100" y="2073266"/>
            <a:ext cx="8143900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-642966"/>
            <a:ext cx="7498080" cy="2000264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7" y="642919"/>
          <a:ext cx="7929617" cy="6388801"/>
        </p:xfrm>
        <a:graphic>
          <a:graphicData uri="http://schemas.openxmlformats.org/drawingml/2006/table">
            <a:tbl>
              <a:tblPr/>
              <a:tblGrid>
                <a:gridCol w="1500197"/>
                <a:gridCol w="928694"/>
                <a:gridCol w="642942"/>
                <a:gridCol w="642942"/>
                <a:gridCol w="571504"/>
                <a:gridCol w="714380"/>
                <a:gridCol w="642942"/>
                <a:gridCol w="785818"/>
                <a:gridCol w="714380"/>
                <a:gridCol w="785818"/>
              </a:tblGrid>
              <a:tr h="500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учащихся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Выполняли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"5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4"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"3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"2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Успеваемость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оценка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86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3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4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01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9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88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17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745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403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61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лицей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2144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Таблица результатов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714357"/>
          <a:ext cx="7858180" cy="5643395"/>
        </p:xfrm>
        <a:graphic>
          <a:graphicData uri="http://schemas.openxmlformats.org/drawingml/2006/table">
            <a:tbl>
              <a:tblPr/>
              <a:tblGrid>
                <a:gridCol w="2071702"/>
                <a:gridCol w="785818"/>
                <a:gridCol w="571504"/>
                <a:gridCol w="571504"/>
                <a:gridCol w="642942"/>
                <a:gridCol w="642942"/>
                <a:gridCol w="571504"/>
                <a:gridCol w="785818"/>
                <a:gridCol w="714380"/>
                <a:gridCol w="500066"/>
              </a:tblGrid>
              <a:tr h="571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ОУ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учащихся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Выполняли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"5"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"4"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"3"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"2"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Успеваемость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оценка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Шугуровская СОШ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Зеленорощинская СОШ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4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Старокувакская СОШ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Тимяшевская СОШ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Старописьмянская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Подлесная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Ново-Сережкинская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Урдалинская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4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Зай-Каратайская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Нижнечершилинская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4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Урмышлинская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Керлигачская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4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Сарабикуловская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Сугушлинская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Каркалинская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Староиштерякская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Куакбашская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Федотовская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5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Ивановская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Новоиштирякская НШДС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Новочершелинская НШДС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4,0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236" marR="1223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214338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14356"/>
            <a:ext cx="7498080" cy="5300666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Результаты  проверочной   работы по русскому языку во 2  классах 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четверть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2017-2018 учебном году;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1000108"/>
            <a:ext cx="7212360" cy="472916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940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931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99%)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278(30%)                              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421(45%)                                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223 (24%)                                  (27%)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(1%)                                     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99%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96%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,9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0"/>
            <a:ext cx="7498080" cy="4800600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endParaRPr lang="ru-RU" sz="1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3">
              <a:buNone/>
            </a:pPr>
            <a:r>
              <a:rPr lang="ru-RU" sz="1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 lvl="3">
              <a:buNone/>
            </a:pPr>
            <a:endParaRPr lang="ru-RU" sz="4400" b="1" i="1" dirty="0" smtClean="0"/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940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933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99%)</a:t>
            </a:r>
            <a:endParaRPr lang="ru-RU" sz="1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«5» -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337(36%)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   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32,9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«4» -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437(47%)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48,9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«3» -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150 (16%)   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17,3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9 (1%)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        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0,9%)              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99%                99,1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83%            82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 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4,2                4,1             </a:t>
            </a:r>
            <a:r>
              <a:rPr lang="ru-RU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214414" y="1428736"/>
          <a:ext cx="764386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1429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285852" y="1214422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87445" y="1349516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</a:t>
            </a:r>
            <a:r>
              <a:rPr lang="ru-RU" b="1" dirty="0" smtClean="0">
                <a:solidFill>
                  <a:srgbClr val="0070C0"/>
                </a:solidFill>
              </a:rPr>
              <a:t>83%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142976" y="1714488"/>
            <a:ext cx="8001024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1000108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357214"/>
            <a:ext cx="7498080" cy="135732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7" y="714356"/>
          <a:ext cx="7929617" cy="5761868"/>
        </p:xfrm>
        <a:graphic>
          <a:graphicData uri="http://schemas.openxmlformats.org/drawingml/2006/table">
            <a:tbl>
              <a:tblPr/>
              <a:tblGrid>
                <a:gridCol w="1785949"/>
                <a:gridCol w="1071570"/>
                <a:gridCol w="642942"/>
                <a:gridCol w="500066"/>
                <a:gridCol w="571504"/>
                <a:gridCol w="571504"/>
                <a:gridCol w="571504"/>
                <a:gridCol w="714380"/>
                <a:gridCol w="714380"/>
                <a:gridCol w="785818"/>
              </a:tblGrid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ОУ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учащихся (всего)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Выполняли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"5"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"4"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"3"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"2"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Успеваемость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оценка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лицей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500090"/>
            <a:ext cx="7498080" cy="156053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500043"/>
          <a:ext cx="7858180" cy="6226947"/>
        </p:xfrm>
        <a:graphic>
          <a:graphicData uri="http://schemas.openxmlformats.org/drawingml/2006/table">
            <a:tbl>
              <a:tblPr/>
              <a:tblGrid>
                <a:gridCol w="2143140"/>
                <a:gridCol w="642942"/>
                <a:gridCol w="642942"/>
                <a:gridCol w="571504"/>
                <a:gridCol w="571504"/>
                <a:gridCol w="642942"/>
                <a:gridCol w="571504"/>
                <a:gridCol w="785818"/>
                <a:gridCol w="642942"/>
                <a:gridCol w="642942"/>
              </a:tblGrid>
              <a:tr h="785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учащихся (всего)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Выполняли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Получили "5"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Получили "4"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Получили "3"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Получили "2"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Шугуровская СОШ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84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6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Зеленорощинская СОШ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83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6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Старокувакская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Тимяшевская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87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4,3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Старописьмянская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63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3,9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Ново-Сережкинская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Урдалинская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6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Зай-Каратайская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Нижнечершилинская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Урмышлинская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3,5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Сугушлинская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Каркалинская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Староиштерякская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83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Федотовская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9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75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4,0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Новоиштирякская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НШДС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78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Новочершелинская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НШДС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33" marR="1263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i="1" dirty="0" smtClean="0">
                <a:solidFill>
                  <a:srgbClr val="0070C0"/>
                </a:solidFill>
              </a:rPr>
              <a:t> :  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71546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071546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 проверочной работы по окружающему миру во  2   классах 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четверть считать удовлетворительными, показатели успеваемости недостаточными.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окружающему миру и  запланировать систему мер, направленных на улучшение и стабилизацию результатов учащихся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2017-2018 учебном году;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000100" y="2000240"/>
            <a:ext cx="792961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357298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1571612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92867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214554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5" y="1000109"/>
          <a:ext cx="7858180" cy="5512532"/>
        </p:xfrm>
        <a:graphic>
          <a:graphicData uri="http://schemas.openxmlformats.org/drawingml/2006/table">
            <a:tbl>
              <a:tblPr/>
              <a:tblGrid>
                <a:gridCol w="1785949"/>
                <a:gridCol w="1000132"/>
                <a:gridCol w="714380"/>
                <a:gridCol w="571504"/>
                <a:gridCol w="571504"/>
                <a:gridCol w="542705"/>
                <a:gridCol w="540714"/>
                <a:gridCol w="630304"/>
                <a:gridCol w="630304"/>
                <a:gridCol w="870684"/>
              </a:tblGrid>
              <a:tr h="571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ОУ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учащихся (всего)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Выполняли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"5"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"4"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"3"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"2"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Успеваемость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оценка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1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ООШ №1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№4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№8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№10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 №11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лицей №12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2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79%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7857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857232"/>
          <a:ext cx="7929618" cy="6114730"/>
        </p:xfrm>
        <a:graphic>
          <a:graphicData uri="http://schemas.openxmlformats.org/drawingml/2006/table">
            <a:tbl>
              <a:tblPr/>
              <a:tblGrid>
                <a:gridCol w="2286016"/>
                <a:gridCol w="785818"/>
                <a:gridCol w="642942"/>
                <a:gridCol w="500066"/>
                <a:gridCol w="571504"/>
                <a:gridCol w="571504"/>
                <a:gridCol w="428628"/>
                <a:gridCol w="642942"/>
                <a:gridCol w="714380"/>
                <a:gridCol w="785818"/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ОУ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учащихся (всего)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Выполняли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"5"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"4"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"3"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Получили "2"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Успеваемость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Ср. оценка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Шугуровская СОШ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Зеленорощинская СОШ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Старокувакская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Тимяшевская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Старописьмянская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Подлесная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Ново-Сережкинская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Урдалинская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Зай-Каратайская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69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Нижнечершилинская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Урмышлинская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Керлигачская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Сарабикуловская ООШ</a:t>
                      </a:r>
                      <a:endParaRPr lang="ru-RU" sz="12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Сугушлинская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Каркалинская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60%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Староиштерякская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Куакбашская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Федотовская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34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Ивановская ООШ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Новоиштирякская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НШДС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3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Новочершелинская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НШДС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86" marR="12186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проверочной   работы по математике за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четверть во 2  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4545</TotalTime>
  <Words>2033</Words>
  <Application>Microsoft Office PowerPoint</Application>
  <PresentationFormat>Экран (4:3)</PresentationFormat>
  <Paragraphs>1240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                                     Результаты проверочных  работ по предметам  учащихся 2 классов за 4 четверть 2016-2017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    Таблица результатов</vt:lpstr>
      <vt:lpstr>                     Таблица результатов</vt:lpstr>
      <vt:lpstr>   Выводы:</vt:lpstr>
      <vt:lpstr>Слайд 10</vt:lpstr>
      <vt:lpstr>               Русский язык </vt:lpstr>
      <vt:lpstr> 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Таблица результатов</vt:lpstr>
      <vt:lpstr>           Таблица результатов</vt:lpstr>
      <vt:lpstr>   Выводы:</vt:lpstr>
      <vt:lpstr>Слайд 19</vt:lpstr>
      <vt:lpstr>Слайд 20</vt:lpstr>
      <vt:lpstr>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         Таблица результатов</vt:lpstr>
      <vt:lpstr>                       Таблица результатов</vt:lpstr>
      <vt:lpstr>  Выводы :  </vt:lpstr>
      <vt:lpstr>Слайд 28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620</cp:revision>
  <dcterms:created xsi:type="dcterms:W3CDTF">2012-12-17T07:09:56Z</dcterms:created>
  <dcterms:modified xsi:type="dcterms:W3CDTF">2017-06-12T18:37:34Z</dcterms:modified>
</cp:coreProperties>
</file>